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696" r:id="rId5"/>
    <p:sldMasterId id="2147483709" r:id="rId6"/>
  </p:sldMasterIdLst>
  <p:notesMasterIdLst>
    <p:notesMasterId r:id="rId75"/>
  </p:notesMasterIdLst>
  <p:sldIdLst>
    <p:sldId id="263" r:id="rId7"/>
    <p:sldId id="569" r:id="rId8"/>
    <p:sldId id="585" r:id="rId9"/>
    <p:sldId id="500" r:id="rId10"/>
    <p:sldId id="570" r:id="rId11"/>
    <p:sldId id="525" r:id="rId12"/>
    <p:sldId id="571" r:id="rId13"/>
    <p:sldId id="572" r:id="rId14"/>
    <p:sldId id="573" r:id="rId15"/>
    <p:sldId id="574" r:id="rId16"/>
    <p:sldId id="576" r:id="rId17"/>
    <p:sldId id="575" r:id="rId18"/>
    <p:sldId id="577" r:id="rId19"/>
    <p:sldId id="578" r:id="rId20"/>
    <p:sldId id="579" r:id="rId21"/>
    <p:sldId id="580" r:id="rId22"/>
    <p:sldId id="581" r:id="rId23"/>
    <p:sldId id="568" r:id="rId24"/>
    <p:sldId id="586" r:id="rId25"/>
    <p:sldId id="587" r:id="rId26"/>
    <p:sldId id="582" r:id="rId27"/>
    <p:sldId id="583" r:id="rId28"/>
    <p:sldId id="584" r:id="rId29"/>
    <p:sldId id="526" r:id="rId30"/>
    <p:sldId id="527" r:id="rId31"/>
    <p:sldId id="528" r:id="rId32"/>
    <p:sldId id="529" r:id="rId33"/>
    <p:sldId id="530" r:id="rId34"/>
    <p:sldId id="531" r:id="rId35"/>
    <p:sldId id="534" r:id="rId36"/>
    <p:sldId id="501" r:id="rId37"/>
    <p:sldId id="535" r:id="rId38"/>
    <p:sldId id="524" r:id="rId39"/>
    <p:sldId id="498" r:id="rId40"/>
    <p:sldId id="536" r:id="rId41"/>
    <p:sldId id="537" r:id="rId42"/>
    <p:sldId id="538" r:id="rId43"/>
    <p:sldId id="539" r:id="rId44"/>
    <p:sldId id="541" r:id="rId45"/>
    <p:sldId id="542" r:id="rId46"/>
    <p:sldId id="543" r:id="rId47"/>
    <p:sldId id="544" r:id="rId48"/>
    <p:sldId id="545" r:id="rId49"/>
    <p:sldId id="546" r:id="rId50"/>
    <p:sldId id="540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555" r:id="rId60"/>
    <p:sldId id="557" r:id="rId61"/>
    <p:sldId id="558" r:id="rId62"/>
    <p:sldId id="559" r:id="rId63"/>
    <p:sldId id="560" r:id="rId64"/>
    <p:sldId id="562" r:id="rId65"/>
    <p:sldId id="563" r:id="rId66"/>
    <p:sldId id="521" r:id="rId67"/>
    <p:sldId id="564" r:id="rId68"/>
    <p:sldId id="522" r:id="rId69"/>
    <p:sldId id="565" r:id="rId70"/>
    <p:sldId id="566" r:id="rId71"/>
    <p:sldId id="497" r:id="rId72"/>
    <p:sldId id="567" r:id="rId73"/>
    <p:sldId id="34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4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363F2-35D9-463B-9434-DD95CD619908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03657-B93B-47A0-A988-1D3D915882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7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4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13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16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5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0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34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72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58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2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1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2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5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69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91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6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77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85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41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7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99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6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3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5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45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2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908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7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8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81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9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980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913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47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4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3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16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9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61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57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95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6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8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864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24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88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8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8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795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37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28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96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64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09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84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6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00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pt-BR"/>
              <a:t>Boa tarde!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Hoje nós vamos participar de uma dinâmica baseada em 2  temas.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CE32C-3333-0146-A35F-BC39DCDD39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51" indent="0" algn="ctr">
              <a:buNone/>
              <a:defRPr sz="1999"/>
            </a:lvl2pPr>
            <a:lvl3pPr marL="914103" indent="0" algn="ctr">
              <a:buNone/>
              <a:defRPr sz="1799"/>
            </a:lvl3pPr>
            <a:lvl4pPr marL="1371154" indent="0" algn="ctr">
              <a:buNone/>
              <a:defRPr sz="1599"/>
            </a:lvl4pPr>
            <a:lvl5pPr marL="1828206" indent="0" algn="ctr">
              <a:buNone/>
              <a:defRPr sz="1599"/>
            </a:lvl5pPr>
            <a:lvl6pPr marL="2285257" indent="0" algn="ctr">
              <a:buNone/>
              <a:defRPr sz="1599"/>
            </a:lvl6pPr>
            <a:lvl7pPr marL="2742308" indent="0" algn="ctr">
              <a:buNone/>
              <a:defRPr sz="1599"/>
            </a:lvl7pPr>
            <a:lvl8pPr marL="3199360" indent="0" algn="ctr">
              <a:buNone/>
              <a:defRPr sz="1599"/>
            </a:lvl8pPr>
            <a:lvl9pPr marL="3656411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6B1E-A4B4-41C3-B48A-C45C13CD585D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F6C4-BDFC-4C01-8EFE-3F5D661BA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16433" y="2960551"/>
            <a:ext cx="7261200" cy="2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7500" y="5619451"/>
            <a:ext cx="3000000" cy="137600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0353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"/>
            <a:ext cx="12192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11176001" y="279400"/>
            <a:ext cx="711199" cy="3047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6B1E-A4B4-41C3-B48A-C45C13CD585D}" type="datetimeFigureOut">
              <a:rPr lang="pt-BR" smtClean="0"/>
              <a:t>11/09/2023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F6C4-BDFC-4C01-8EFE-3F5D661BA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78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50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599" y="-26516"/>
            <a:ext cx="12180721" cy="6851656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389" y="2824563"/>
            <a:ext cx="4273221" cy="1149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435EBB-3F80-A79C-CF2D-3043A7FD6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220" y="4255916"/>
            <a:ext cx="63755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b="1" cap="all">
                <a:solidFill>
                  <a:srgbClr val="FF0066"/>
                </a:solidFill>
                <a:latin typeface="Gotham HTF Light"/>
                <a:cs typeface="Gotham HTF Light"/>
              </a:rPr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42D73E-5081-FB1B-E64A-242ACE5B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53" y="747426"/>
            <a:ext cx="11721482" cy="55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54079-6BB3-A88D-ABA0-3509E484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735" y="608161"/>
            <a:ext cx="5438529" cy="61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02B8787-27DD-613A-A7E2-1356BDBF8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parece ter havido grande evolução de um programa para o outro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classes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FileReader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FileWriter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são base para classes mais avançadas de leitura de arquivos</a:t>
            </a:r>
          </a:p>
        </p:txBody>
      </p:sp>
    </p:spTree>
    <p:extLst>
      <p:ext uri="{BB962C8B-B14F-4D97-AF65-F5344CB8AC3E}">
        <p14:creationId xmlns:p14="http://schemas.microsoft.com/office/powerpoint/2010/main" val="10479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02B8787-27DD-613A-A7E2-1356BDBF8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parece ter havido grande evolução de um programa para o outro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classes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FileReader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FileWriter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são base para classes mais avançadas de leitura de arquivos</a:t>
            </a:r>
          </a:p>
        </p:txBody>
      </p:sp>
    </p:spTree>
    <p:extLst>
      <p:ext uri="{BB962C8B-B14F-4D97-AF65-F5344CB8AC3E}">
        <p14:creationId xmlns:p14="http://schemas.microsoft.com/office/powerpoint/2010/main" val="1327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0749B3-DD18-1E98-C7BC-138959B63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50" y="634610"/>
            <a:ext cx="11401887" cy="61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CF1ADD-5473-F610-DB98-869C3D40C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544" y="898078"/>
            <a:ext cx="7505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Buffered</a:t>
            </a:r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 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2E44CF2-DAFD-B29F-67C8-A60D1D797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reduzir o acesso ao disco, deixando o programa mais rápido, existem as classes de Reader e Writer que possuem buffer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BufferedReader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BufferedWriter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Elas armazenam determinada quantidade de dados e acessam o disco menos vezes.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desvantagem, caso o programa caia inesperadamente, há uma chance maior de perda de dados</a:t>
            </a:r>
          </a:p>
        </p:txBody>
      </p:sp>
    </p:spTree>
    <p:extLst>
      <p:ext uri="{BB962C8B-B14F-4D97-AF65-F5344CB8AC3E}">
        <p14:creationId xmlns:p14="http://schemas.microsoft.com/office/powerpoint/2010/main" val="110694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Buffered</a:t>
            </a:r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 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25D624-B8C0-3173-2CA2-D30AC535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94" y="933614"/>
            <a:ext cx="102108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5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File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BBE2233-E861-DE88-FDE0-669D0941B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53" y="135017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 representar um arquivo ou um diretório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 completa: https://docs.oracle.com/javase/8/docs/api/java/io/File.html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1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3353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File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8487F0-3A18-9BCE-3A2B-F0E34AA8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8" y="927820"/>
            <a:ext cx="10576264" cy="578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1411550" y="2718978"/>
            <a:ext cx="9445840" cy="1252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Java IO</a:t>
            </a:r>
          </a:p>
        </p:txBody>
      </p:sp>
    </p:spTree>
    <p:extLst>
      <p:ext uri="{BB962C8B-B14F-4D97-AF65-F5344CB8AC3E}">
        <p14:creationId xmlns:p14="http://schemas.microsoft.com/office/powerpoint/2010/main" val="39430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3353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File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1FE2F3-1195-EB8F-0ED2-82E1ABF79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509" y="829299"/>
            <a:ext cx="5634449" cy="59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017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Java NIO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9B05D57-378A-5213-FA98-EBDADE71A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74963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Biblioteca mais moderna para acesso a dados</a:t>
            </a:r>
          </a:p>
        </p:txBody>
      </p:sp>
    </p:spTree>
    <p:extLst>
      <p:ext uri="{BB962C8B-B14F-4D97-AF65-F5344CB8AC3E}">
        <p14:creationId xmlns:p14="http://schemas.microsoft.com/office/powerpoint/2010/main" val="12885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017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Path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3D2B25-BBA4-2A88-94B9-E7CEFC90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52" y="1127464"/>
            <a:ext cx="3289225" cy="444333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86F8F10-CD9E-D941-7FF9-245C062B8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74963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logfile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Windows: c:\home\logfile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Unix: /home/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logfile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statusReport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Windows: C:\home\logfile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Unix: /home/user2/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statusReport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60171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Path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3D2B25-BBA4-2A88-94B9-E7CEFC90A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652" y="1127464"/>
            <a:ext cx="3289225" cy="444333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86F8F10-CD9E-D941-7FF9-245C062B8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74963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logfile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Windows: c:\home\logfile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Unix: /home/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logfile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statusReport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Windows: C:\home\logfile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Unix: /home/user2/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statusReport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Scanner e System.in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ABF009C-517E-0C6B-F05E-75B0F18DF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75" y="765593"/>
            <a:ext cx="10984637" cy="60615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56663CD-A3F5-C2EC-FA0D-67390C5D8C66}"/>
              </a:ext>
            </a:extLst>
          </p:cNvPr>
          <p:cNvSpPr/>
          <p:nvPr/>
        </p:nvSpPr>
        <p:spPr>
          <a:xfrm>
            <a:off x="1171852" y="790113"/>
            <a:ext cx="3195962" cy="27520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A6B107B-6E0E-9DD6-15D1-A92A80613DCC}"/>
              </a:ext>
            </a:extLst>
          </p:cNvPr>
          <p:cNvSpPr/>
          <p:nvPr/>
        </p:nvSpPr>
        <p:spPr>
          <a:xfrm>
            <a:off x="1927933" y="2416207"/>
            <a:ext cx="6319422" cy="27520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00716B-1FA6-5117-A1F2-D9C7EBC0D325}"/>
              </a:ext>
            </a:extLst>
          </p:cNvPr>
          <p:cNvSpPr/>
          <p:nvPr/>
        </p:nvSpPr>
        <p:spPr>
          <a:xfrm>
            <a:off x="1831758" y="3153793"/>
            <a:ext cx="6319422" cy="27520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9FAA719-1EAA-014B-2690-FA0856D24655}"/>
              </a:ext>
            </a:extLst>
          </p:cNvPr>
          <p:cNvSpPr/>
          <p:nvPr/>
        </p:nvSpPr>
        <p:spPr>
          <a:xfrm>
            <a:off x="1831758" y="3891379"/>
            <a:ext cx="6319422" cy="27520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85F470A-A583-E015-0228-AEDB6D0DDE09}"/>
              </a:ext>
            </a:extLst>
          </p:cNvPr>
          <p:cNvSpPr/>
          <p:nvPr/>
        </p:nvSpPr>
        <p:spPr>
          <a:xfrm>
            <a:off x="2055180" y="4598634"/>
            <a:ext cx="6485138" cy="29226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0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Scanner e System.in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D40072-09F3-0DFE-13E8-A3ABD2C60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37" y="2247900"/>
            <a:ext cx="70961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5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5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B73848-9535-9CC2-2F40-29570F4E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96" y="2041703"/>
            <a:ext cx="11401675" cy="41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1 milhão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2B2ED5-4CA3-89C5-B503-85250C1F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2200275"/>
            <a:ext cx="88582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1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um valor informado pelo usuário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4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IO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BBE2233-E861-DE88-FDE0-669D0941B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53" y="135017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 uma fonte de entrada ou saída de dados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pode representar diversos tipos de destino: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Outros programas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Independente da fonte, a abstração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sempre a mesma. Uma sequência de dados sendo lida ou enviada.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um valor informado pelo usuário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D57D55-7E49-954D-F7D4-BF5C5DBE8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524125"/>
            <a:ext cx="116586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4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05981A9-6698-4EFB-86F1-E47D8DF24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17" y="1146925"/>
            <a:ext cx="3913153" cy="527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713916C-733A-866D-BF00-704E39DB1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65770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1066"/>
              </a:spcAft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0 até um valor informado pelo usuário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numeroAtual</a:t>
            </a:r>
            <a:r>
              <a:rPr lang="pt-B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numeroAtual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menor ou igual ao valor informado pelo usuário, imprimir o número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2116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ESTRUTURAS DE REPETIÇÃO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696401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pt-B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BR" sz="3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Foreach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(Utilizado para listas 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09BC141-E869-C1A3-2A03-7F6B4F5C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30" y="1326738"/>
            <a:ext cx="10317407" cy="38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22514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09BC141-E869-C1A3-2A03-7F6B4F5C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104" y="898078"/>
            <a:ext cx="8063259" cy="30196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777323-D95D-0ED2-D321-12B60FD06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374" y="4109594"/>
            <a:ext cx="6016718" cy="25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22814C5-D0E6-D3EA-93A3-43C54B67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qualquer estrutura de repetição, é necessário que aconteça algo dentro do laço que atualize a condição, caso contrário, ficaremos em um loop infinito.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7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22814C5-D0E6-D3EA-93A3-43C54B67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qualquer estrutura de repetição, é necessário que aconteça algo dentro do laço que atualize a condição, caso contrário, ficaremos em um loop infinito.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67F78-7278-A492-0468-71D2602C9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941" y="2748365"/>
            <a:ext cx="9360118" cy="384527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FDAF690-0661-E4F7-D969-E1D4E803961F}"/>
              </a:ext>
            </a:extLst>
          </p:cNvPr>
          <p:cNvSpPr/>
          <p:nvPr/>
        </p:nvSpPr>
        <p:spPr>
          <a:xfrm>
            <a:off x="2958353" y="5351929"/>
            <a:ext cx="7297271" cy="41927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2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22814C5-D0E6-D3EA-93A3-43C54B67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qualquer estrutura de repetição, é necessário que aconteça algo dentro do laço que atualize a condição, caso contrário, ficaremos em um loop infinito.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67F78-7278-A492-0468-71D2602C9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941" y="2748365"/>
            <a:ext cx="9360118" cy="384527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FDAF690-0661-E4F7-D969-E1D4E803961F}"/>
              </a:ext>
            </a:extLst>
          </p:cNvPr>
          <p:cNvSpPr/>
          <p:nvPr/>
        </p:nvSpPr>
        <p:spPr>
          <a:xfrm>
            <a:off x="2958353" y="5351929"/>
            <a:ext cx="7297271" cy="41927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7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22814C5-D0E6-D3EA-93A3-43C54B67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BR" sz="32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t-BR" sz="3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costuma ser utilizado para cenários diferentes do </a:t>
            </a: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mostrado (ir de um número até o outro).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B636AAA-1FB8-9A1A-4E88-BC060403EA87}"/>
              </a:ext>
            </a:extLst>
          </p:cNvPr>
          <p:cNvSpPr/>
          <p:nvPr/>
        </p:nvSpPr>
        <p:spPr>
          <a:xfrm>
            <a:off x="1935332" y="3835153"/>
            <a:ext cx="8345010" cy="247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Java IO</a:t>
            </a:r>
          </a:p>
        </p:txBody>
      </p:sp>
      <p:pic>
        <p:nvPicPr>
          <p:cNvPr id="4" name="Imagem 3" descr="Interface gráfica do usuário, Texto, chat ou mensagem de texto&#10;&#10;Descrição gerada automaticamente">
            <a:extLst>
              <a:ext uri="{FF2B5EF4-FFF2-40B4-BE49-F238E27FC236}">
                <a16:creationId xmlns:a16="http://schemas.microsoft.com/office/drawing/2014/main" id="{3FD3730C-B038-A4DB-A911-9AF5F458D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2" y="1146925"/>
            <a:ext cx="8345010" cy="2381928"/>
          </a:xfrm>
          <a:prstGeom prst="rect">
            <a:avLst/>
          </a:prstGeom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D078F31-FE1B-447C-6877-4DE33686D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46" y="3877289"/>
            <a:ext cx="8123096" cy="2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8147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31F7C2A-F643-F550-445E-6BF35814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54" y="964045"/>
            <a:ext cx="10525760" cy="57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8147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7BF615-C12E-E79D-FF7B-4B09ED94E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1889760"/>
            <a:ext cx="10159481" cy="265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48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8147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DO 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CD179E-7858-550A-F019-881509819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Utilizado para cenários onde a lógica de dentro do laço deve ser executada ao menos uma vez.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48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8147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DO 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BA4BDB-414F-6568-A001-89D2CE0A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69" y="893962"/>
            <a:ext cx="9646250" cy="58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4545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8147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ea typeface="Gotham HTF Black" charset="0"/>
                <a:cs typeface="Gotham HTF Black" charset="0"/>
              </a:rPr>
              <a:t>DO WHILE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1CB00A-2ACE-7854-8FBA-37759C05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19" y="964045"/>
            <a:ext cx="69913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0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22814C5-D0E6-D3EA-93A3-43C54B677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cenário de ir de um número até outro é tão comum na programação que foi criada a estrutura for, que centraliza os três passos necessários para isso acontecer. 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Inicialização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Condição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Incremento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Qualquer coisa que façamos com for, conseguimos fazer com </a:t>
            </a:r>
            <a:r>
              <a:rPr lang="pt-BR" sz="3200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 vice-versa.</a:t>
            </a: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48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197E6E-9192-2195-CCD4-3A564780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81" y="1146925"/>
            <a:ext cx="94964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48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197E6E-9192-2195-CCD4-3A5647801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81" y="1146925"/>
            <a:ext cx="9496425" cy="2895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BA55A2-F7A2-BB27-ACF4-BDBF26D7DD70}"/>
              </a:ext>
            </a:extLst>
          </p:cNvPr>
          <p:cNvSpPr/>
          <p:nvPr/>
        </p:nvSpPr>
        <p:spPr>
          <a:xfrm>
            <a:off x="4521200" y="2164080"/>
            <a:ext cx="1757680" cy="37592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3E0D00E-3BCE-5FEA-0438-5ED9CE178C45}"/>
              </a:ext>
            </a:extLst>
          </p:cNvPr>
          <p:cNvSpPr/>
          <p:nvPr/>
        </p:nvSpPr>
        <p:spPr>
          <a:xfrm>
            <a:off x="6583680" y="2164080"/>
            <a:ext cx="1432560" cy="38711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5C9C709-725A-1E1A-CA71-61EF6248CA2C}"/>
              </a:ext>
            </a:extLst>
          </p:cNvPr>
          <p:cNvSpPr/>
          <p:nvPr/>
        </p:nvSpPr>
        <p:spPr>
          <a:xfrm>
            <a:off x="8321040" y="2164080"/>
            <a:ext cx="1778000" cy="38711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01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12673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CC7877-FF92-4226-085C-4800CF5E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37" y="1900237"/>
            <a:ext cx="69437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12673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99CBE7-7036-0F3D-0E02-DB5170B8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1952625"/>
            <a:ext cx="9429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48943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IO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BBE2233-E861-DE88-FDE0-669D0941B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53" y="1350172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 uma fonte de entrada ou saída de dados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pode representar diversos tipos de destino: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Outros programas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Independente da fonte, a abstração em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sempre a mesma. Uma sequência de dados sendo lida ou enviada.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28929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C573B-5A34-A361-0258-08C86169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946" y="2062162"/>
            <a:ext cx="72675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28929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56E256-30D7-C36F-4288-87E3100A5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957387"/>
            <a:ext cx="9344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-28929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C0225A-F9CF-1164-27A1-5DE2C011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1914525"/>
            <a:ext cx="7219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6144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Todas as seções do for são opcionais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3003F3-5898-9BDC-B6A7-9526E732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031" y="1885001"/>
            <a:ext cx="93440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Todas as seções do for são opcionais.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753310-2C7B-5885-6AD8-F08608EBB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362" y="2662237"/>
            <a:ext cx="71532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8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Atalhos para incrementos: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939B1C-9D59-7148-3DD2-79F1C029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69" y="1724334"/>
            <a:ext cx="7697062" cy="50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Atalhos para incrementos: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00E450-519F-3B47-A9C8-660E4223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469" y="1728614"/>
            <a:ext cx="7697062" cy="50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5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Atalhos para incrementos: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65546C-1CF7-CDC1-5093-5AB3FF7B7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675" y="2386012"/>
            <a:ext cx="6724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BREAK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02926D8-CB73-3118-DA94-4BD8F2EBA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86799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 em qualquer laço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 para forçar a saída do laço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2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BREAK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FEF1E7-CBA3-D772-2AA1-D98256AA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71" y="993138"/>
            <a:ext cx="9807658" cy="57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Byte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Trabalham em baixo nível, trafegando bytes (8 bits).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classes que trabalham com byte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Streams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herdam de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InputStream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OutputSgream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mais famosas: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FileInputStream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FileOutputStream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" y="-1084683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BREAK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B432D1-8EFE-E322-5303-D929CAA02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18" y="1584961"/>
            <a:ext cx="7771164" cy="32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LacosAteNumeroInformado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20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0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Receber um valor inteiro com Scanner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de zero até o número informado com </a:t>
            </a:r>
            <a:r>
              <a:rPr lang="pt-BR" sz="2000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endParaRPr lang="pt-BR" sz="2000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do número informado até -5 com for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NumerosImparesAteNumeroInformado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20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0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Receber um valor inteiro com Scanner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os números  ímpares de zero até o número informado com for</a:t>
            </a:r>
          </a:p>
        </p:txBody>
      </p:sp>
    </p:spTree>
    <p:extLst>
      <p:ext uri="{BB962C8B-B14F-4D97-AF65-F5344CB8AC3E}">
        <p14:creationId xmlns:p14="http://schemas.microsoft.com/office/powerpoint/2010/main" val="37674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ImprimirTodosOsArgumentos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20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0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Receber uma quantidade qualquer de argumentos via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todos os ar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gumentos recebidos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Dicas:</a:t>
            </a: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Tamanho do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args.length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76187" lvl="2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eu informei quatro argumentos: ‘Daniel’ ‘Leonardo’ ‘Oliveira’ ‘Costa’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args.length</a:t>
            </a: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4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[0] = Daniel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= Leonardo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rgs</a:t>
            </a: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= Oliveira</a:t>
            </a: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= Costa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FOREACH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Percorrer uma lista ou um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inteiro é uma atividade tão corriqueira que o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fornece uma forma prática de fazê-lo.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88ADFD-9D27-8FF4-F4D5-7B60FE7EA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1" y="2357299"/>
            <a:ext cx="94583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FOREACH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680" lvl="3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Percorrer uma lista ou um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inteiro é uma atividade tão corriqueira que o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fornece uma forma prática de fazê-lo.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C449FA-0B51-3E93-C20A-48107D31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2662237"/>
            <a:ext cx="106394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7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ImprimirArgsPares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20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0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Receber 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 variável </a:t>
            </a:r>
            <a:r>
              <a:rPr lang="pt-B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args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uma quantidade qualquer de números. 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somente os números pares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264357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Exercício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EF837D7-2406-930D-F417-ED9B92BB8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225884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classe </a:t>
            </a:r>
            <a:r>
              <a:rPr lang="pt-BR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ImprimirRaizQuadrada</a:t>
            </a:r>
            <a:endParaRPr lang="pt-B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método </a:t>
            </a:r>
            <a:r>
              <a:rPr lang="pt-BR" sz="2000" i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pt-BR" sz="20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 scanner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Exibir mensagem: “Digite um número qualquer. -1 para sair.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Enquanto valor recebido do scanner for maior que zero:</a:t>
            </a:r>
          </a:p>
          <a:p>
            <a:pPr marL="1066693" lvl="1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Imprimir a raiz quadrada do número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o número recebido do scanner for -1, sair do laço</a:t>
            </a:r>
            <a:endParaRPr lang="pt-BR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99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0FDBC9-4EC2-C794-B56E-78722C87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519" y="4423192"/>
            <a:ext cx="44482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7200" b="1" cap="all">
                <a:solidFill>
                  <a:srgbClr val="FF0066"/>
                </a:solidFill>
                <a:latin typeface="Gotham HTF Light"/>
                <a:cs typeface="Gotham HTF Light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195002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15779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Byte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D68087-E053-7541-FBD0-C76CEF8C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54" y="1052660"/>
            <a:ext cx="11736280" cy="50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Byte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248E61-C42D-39E2-0704-C2FAD016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408" y="665825"/>
            <a:ext cx="5317183" cy="61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4">
            <a:extLst>
              <a:ext uri="{FF2B5EF4-FFF2-40B4-BE49-F238E27FC236}">
                <a16:creationId xmlns:a16="http://schemas.microsoft.com/office/drawing/2014/main" id="{7A4381FD-410B-0147-AA12-C8AB8CA7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" y="15510"/>
            <a:ext cx="12188238" cy="6855884"/>
          </a:xfrm>
          <a:prstGeom prst="rect">
            <a:avLst/>
          </a:prstGeom>
        </p:spPr>
      </p:pic>
      <p:sp>
        <p:nvSpPr>
          <p:cNvPr id="6" name="Com a taxa de rotatividade atual (churn rate), 75% das empresas do S&amp;P 500 serão substituídas por novas até 2027.">
            <a:extLst>
              <a:ext uri="{FF2B5EF4-FFF2-40B4-BE49-F238E27FC236}">
                <a16:creationId xmlns:a16="http://schemas.microsoft.com/office/drawing/2014/main" id="{77C556EA-BEC3-364C-808E-860B702EDC68}"/>
              </a:ext>
            </a:extLst>
          </p:cNvPr>
          <p:cNvSpPr/>
          <p:nvPr/>
        </p:nvSpPr>
        <p:spPr>
          <a:xfrm>
            <a:off x="2314203" y="-135142"/>
            <a:ext cx="7697062" cy="8825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15" tIns="71415" rIns="71415" bIns="71415" anchor="ctr">
            <a:spAutoFit/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798" b="1" dirty="0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Character </a:t>
            </a:r>
            <a:r>
              <a:rPr lang="pt-BR" sz="4798" b="1" dirty="0" err="1">
                <a:solidFill>
                  <a:srgbClr val="FF0066"/>
                </a:solidFill>
                <a:latin typeface="+mn-lt"/>
                <a:ea typeface="Gotham HTF Black" charset="0"/>
                <a:cs typeface="Gotham HTF Black" charset="0"/>
              </a:rPr>
              <a:t>Streams</a:t>
            </a:r>
            <a:endParaRPr lang="pt-BR" sz="4798" b="1" dirty="0">
              <a:solidFill>
                <a:srgbClr val="FF0066"/>
              </a:solidFill>
              <a:latin typeface="+mn-lt"/>
              <a:ea typeface="Gotham HTF Black" charset="0"/>
              <a:cs typeface="Gotham HTF Black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02B8787-27DD-613A-A7E2-1356BDBF8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3" y="1057207"/>
            <a:ext cx="10775562" cy="13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882" tIns="60941" rIns="121882" bIns="60941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60949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classes mostradas anteriormente trabalham em nível muito baixo.</a:t>
            </a: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Quando trabalhamos com textos, o ideal é usar uma classe do tipo Character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1066"/>
              </a:spcAft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classes desse tipo usam como base as classes de Byte 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Stream</a:t>
            </a:r>
            <a:endParaRPr lang="pt-BR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648E827498144E99E283DDB8A87613" ma:contentTypeVersion="5" ma:contentTypeDescription="Crie um novo documento." ma:contentTypeScope="" ma:versionID="8d81d1150c3ac150a43d8754a2f03dfe">
  <xsd:schema xmlns:xsd="http://www.w3.org/2001/XMLSchema" xmlns:xs="http://www.w3.org/2001/XMLSchema" xmlns:p="http://schemas.microsoft.com/office/2006/metadata/properties" xmlns:ns2="a10d6d09-ccff-44d6-9d40-69adbea4e446" targetNamespace="http://schemas.microsoft.com/office/2006/metadata/properties" ma:root="true" ma:fieldsID="cb7d55f480bc453643e76640c53e4d87" ns2:_="">
    <xsd:import namespace="a10d6d09-ccff-44d6-9d40-69adbea4e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0d6d09-ccff-44d6-9d40-69adbea4e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583796-6E11-4EEA-966F-AFBDDF2711A2}">
  <ds:schemaRefs>
    <ds:schemaRef ds:uri="http://www.w3.org/XML/1998/namespace"/>
    <ds:schemaRef ds:uri="a10d6d09-ccff-44d6-9d40-69adbea4e446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B1C2054-839C-413B-A323-D67700538B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5E8346-AB31-4A5F-AD9B-6C296F15E17D}">
  <ds:schemaRefs>
    <ds:schemaRef ds:uri="a10d6d09-ccff-44d6-9d40-69adbea4e4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2084</Words>
  <Application>Microsoft Office PowerPoint</Application>
  <PresentationFormat>Widescreen</PresentationFormat>
  <Paragraphs>379</Paragraphs>
  <Slides>68</Slides>
  <Notes>67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Gotham HTF Light</vt:lpstr>
      <vt:lpstr>Office Theme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Application &amp; Data Science</dc:title>
  <dc:creator>Logon PF Fiap</dc:creator>
  <cp:lastModifiedBy>Daniel</cp:lastModifiedBy>
  <cp:revision>22</cp:revision>
  <dcterms:created xsi:type="dcterms:W3CDTF">2022-12-06T11:52:36Z</dcterms:created>
  <dcterms:modified xsi:type="dcterms:W3CDTF">2023-09-12T01:35:30Z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0x010100A9648E827498144E99E283DDB8A87613</vt:lpwstr>
  </property>
</Properties>
</file>